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1" r:id="rId5"/>
    <p:sldId id="262" r:id="rId6"/>
    <p:sldId id="263" r:id="rId7"/>
    <p:sldId id="264" r:id="rId8"/>
    <p:sldId id="265" r:id="rId9"/>
    <p:sldId id="266" r:id="rId10"/>
    <p:sldId id="267" r:id="rId11"/>
    <p:sldId id="269" r:id="rId12"/>
    <p:sldId id="268" r:id="rId13"/>
    <p:sldId id="270" r:id="rId14"/>
    <p:sldId id="271" r:id="rId15"/>
    <p:sldId id="272" r:id="rId16"/>
    <p:sldId id="273" r:id="rId17"/>
    <p:sldId id="274" r:id="rId18"/>
    <p:sldId id="275"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71" d="100"/>
          <a:sy n="71" d="100"/>
        </p:scale>
        <p:origin x="44" y="5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119387-258F-46F7-A240-F95738D47FD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1C179-B0C3-453C-8F4E-AD871F536243}" type="slidenum">
              <a:rPr lang="en-US" smtClean="0"/>
              <a:t>‹#›</a:t>
            </a:fld>
            <a:endParaRPr lang="en-US"/>
          </a:p>
        </p:txBody>
      </p:sp>
    </p:spTree>
    <p:extLst>
      <p:ext uri="{BB962C8B-B14F-4D97-AF65-F5344CB8AC3E}">
        <p14:creationId xmlns:p14="http://schemas.microsoft.com/office/powerpoint/2010/main" val="397570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19387-258F-46F7-A240-F95738D47FD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1C179-B0C3-453C-8F4E-AD871F536243}" type="slidenum">
              <a:rPr lang="en-US" smtClean="0"/>
              <a:t>‹#›</a:t>
            </a:fld>
            <a:endParaRPr lang="en-US"/>
          </a:p>
        </p:txBody>
      </p:sp>
    </p:spTree>
    <p:extLst>
      <p:ext uri="{BB962C8B-B14F-4D97-AF65-F5344CB8AC3E}">
        <p14:creationId xmlns:p14="http://schemas.microsoft.com/office/powerpoint/2010/main" val="62105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19387-258F-46F7-A240-F95738D47FD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1C179-B0C3-453C-8F4E-AD871F536243}" type="slidenum">
              <a:rPr lang="en-US" smtClean="0"/>
              <a:t>‹#›</a:t>
            </a:fld>
            <a:endParaRPr lang="en-US"/>
          </a:p>
        </p:txBody>
      </p:sp>
    </p:spTree>
    <p:extLst>
      <p:ext uri="{BB962C8B-B14F-4D97-AF65-F5344CB8AC3E}">
        <p14:creationId xmlns:p14="http://schemas.microsoft.com/office/powerpoint/2010/main" val="35451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19387-258F-46F7-A240-F95738D47FD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1C179-B0C3-453C-8F4E-AD871F536243}" type="slidenum">
              <a:rPr lang="en-US" smtClean="0"/>
              <a:t>‹#›</a:t>
            </a:fld>
            <a:endParaRPr lang="en-US"/>
          </a:p>
        </p:txBody>
      </p:sp>
    </p:spTree>
    <p:extLst>
      <p:ext uri="{BB962C8B-B14F-4D97-AF65-F5344CB8AC3E}">
        <p14:creationId xmlns:p14="http://schemas.microsoft.com/office/powerpoint/2010/main" val="311255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119387-258F-46F7-A240-F95738D47FD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1C179-B0C3-453C-8F4E-AD871F536243}" type="slidenum">
              <a:rPr lang="en-US" smtClean="0"/>
              <a:t>‹#›</a:t>
            </a:fld>
            <a:endParaRPr lang="en-US"/>
          </a:p>
        </p:txBody>
      </p:sp>
    </p:spTree>
    <p:extLst>
      <p:ext uri="{BB962C8B-B14F-4D97-AF65-F5344CB8AC3E}">
        <p14:creationId xmlns:p14="http://schemas.microsoft.com/office/powerpoint/2010/main" val="428114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119387-258F-46F7-A240-F95738D47FDD}"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1C179-B0C3-453C-8F4E-AD871F536243}" type="slidenum">
              <a:rPr lang="en-US" smtClean="0"/>
              <a:t>‹#›</a:t>
            </a:fld>
            <a:endParaRPr lang="en-US"/>
          </a:p>
        </p:txBody>
      </p:sp>
    </p:spTree>
    <p:extLst>
      <p:ext uri="{BB962C8B-B14F-4D97-AF65-F5344CB8AC3E}">
        <p14:creationId xmlns:p14="http://schemas.microsoft.com/office/powerpoint/2010/main" val="249131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119387-258F-46F7-A240-F95738D47FDD}" type="datetimeFigureOut">
              <a:rPr lang="en-US" smtClean="0"/>
              <a:t>3/7/2017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1C179-B0C3-453C-8F4E-AD871F536243}" type="slidenum">
              <a:rPr lang="en-US" smtClean="0"/>
              <a:t>‹#›</a:t>
            </a:fld>
            <a:endParaRPr lang="en-US"/>
          </a:p>
        </p:txBody>
      </p:sp>
    </p:spTree>
    <p:extLst>
      <p:ext uri="{BB962C8B-B14F-4D97-AF65-F5344CB8AC3E}">
        <p14:creationId xmlns:p14="http://schemas.microsoft.com/office/powerpoint/2010/main" val="329867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19387-258F-46F7-A240-F95738D47FDD}" type="datetimeFigureOut">
              <a:rPr lang="en-US" smtClean="0"/>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1C179-B0C3-453C-8F4E-AD871F536243}" type="slidenum">
              <a:rPr lang="en-US" smtClean="0"/>
              <a:t>‹#›</a:t>
            </a:fld>
            <a:endParaRPr lang="en-US"/>
          </a:p>
        </p:txBody>
      </p:sp>
    </p:spTree>
    <p:extLst>
      <p:ext uri="{BB962C8B-B14F-4D97-AF65-F5344CB8AC3E}">
        <p14:creationId xmlns:p14="http://schemas.microsoft.com/office/powerpoint/2010/main" val="572955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19387-258F-46F7-A240-F95738D47FDD}" type="datetimeFigureOut">
              <a:rPr lang="en-US" smtClean="0"/>
              <a:t>3/7/2017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1C179-B0C3-453C-8F4E-AD871F536243}" type="slidenum">
              <a:rPr lang="en-US" smtClean="0"/>
              <a:t>‹#›</a:t>
            </a:fld>
            <a:endParaRPr lang="en-US"/>
          </a:p>
        </p:txBody>
      </p:sp>
    </p:spTree>
    <p:extLst>
      <p:ext uri="{BB962C8B-B14F-4D97-AF65-F5344CB8AC3E}">
        <p14:creationId xmlns:p14="http://schemas.microsoft.com/office/powerpoint/2010/main" val="170545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119387-258F-46F7-A240-F95738D47FDD}"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1C179-B0C3-453C-8F4E-AD871F536243}" type="slidenum">
              <a:rPr lang="en-US" smtClean="0"/>
              <a:t>‹#›</a:t>
            </a:fld>
            <a:endParaRPr lang="en-US"/>
          </a:p>
        </p:txBody>
      </p:sp>
    </p:spTree>
    <p:extLst>
      <p:ext uri="{BB962C8B-B14F-4D97-AF65-F5344CB8AC3E}">
        <p14:creationId xmlns:p14="http://schemas.microsoft.com/office/powerpoint/2010/main" val="243595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119387-258F-46F7-A240-F95738D47FDD}"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1C179-B0C3-453C-8F4E-AD871F536243}" type="slidenum">
              <a:rPr lang="en-US" smtClean="0"/>
              <a:t>‹#›</a:t>
            </a:fld>
            <a:endParaRPr lang="en-US"/>
          </a:p>
        </p:txBody>
      </p:sp>
    </p:spTree>
    <p:extLst>
      <p:ext uri="{BB962C8B-B14F-4D97-AF65-F5344CB8AC3E}">
        <p14:creationId xmlns:p14="http://schemas.microsoft.com/office/powerpoint/2010/main" val="179954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19387-258F-46F7-A240-F95738D47FDD}" type="datetimeFigureOut">
              <a:rPr lang="en-US" smtClean="0"/>
              <a:t>3/7/2017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1C179-B0C3-453C-8F4E-AD871F536243}" type="slidenum">
              <a:rPr lang="en-US" smtClean="0"/>
              <a:t>‹#›</a:t>
            </a:fld>
            <a:endParaRPr lang="en-US"/>
          </a:p>
        </p:txBody>
      </p:sp>
    </p:spTree>
    <p:extLst>
      <p:ext uri="{BB962C8B-B14F-4D97-AF65-F5344CB8AC3E}">
        <p14:creationId xmlns:p14="http://schemas.microsoft.com/office/powerpoint/2010/main" val="1691660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3"/>
          <a:srcRect b="2684"/>
          <a:stretch/>
        </p:blipFill>
        <p:spPr>
          <a:xfrm>
            <a:off x="0" y="0"/>
            <a:ext cx="12192000" cy="6858000"/>
          </a:xfrm>
          <a:prstGeom prst="rect">
            <a:avLst/>
          </a:prstGeom>
        </p:spPr>
      </p:pic>
    </p:spTree>
    <p:extLst>
      <p:ext uri="{BB962C8B-B14F-4D97-AF65-F5344CB8AC3E}">
        <p14:creationId xmlns:p14="http://schemas.microsoft.com/office/powerpoint/2010/main" val="62510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235" y="780762"/>
            <a:ext cx="10905565" cy="863311"/>
          </a:xfrm>
        </p:spPr>
        <p:txBody>
          <a:bodyPr>
            <a:normAutofit/>
          </a:bodyPr>
          <a:lstStyle/>
          <a:p>
            <a:r>
              <a:rPr lang="en-US" sz="4000" dirty="0">
                <a:solidFill>
                  <a:schemeClr val="bg1"/>
                </a:solidFill>
                <a:latin typeface="ADAM.CG PRO" pitchFamily="50" charset="0"/>
              </a:rPr>
              <a:t>I. </a:t>
            </a:r>
            <a:r>
              <a:rPr lang="en-US" sz="4000" dirty="0">
                <a:solidFill>
                  <a:schemeClr val="bg1"/>
                </a:solidFill>
                <a:latin typeface="ADAM.CG PRO" pitchFamily="50" charset="0"/>
              </a:rPr>
              <a:t>A short </a:t>
            </a:r>
            <a:r>
              <a:rPr lang="en-US" sz="4000" u="sng" dirty="0">
                <a:solidFill>
                  <a:schemeClr val="bg1"/>
                </a:solidFill>
                <a:latin typeface="ADAM.CG PRO" pitchFamily="50" charset="0"/>
              </a:rPr>
              <a:t>overview</a:t>
            </a:r>
            <a:r>
              <a:rPr lang="en-US" sz="4000" dirty="0">
                <a:solidFill>
                  <a:schemeClr val="bg1"/>
                </a:solidFill>
                <a:latin typeface="ADAM.CG PRO" pitchFamily="50" charset="0"/>
              </a:rPr>
              <a:t> of the </a:t>
            </a:r>
            <a:r>
              <a:rPr lang="en-US" sz="4000" dirty="0" err="1">
                <a:solidFill>
                  <a:schemeClr val="bg1"/>
                </a:solidFill>
                <a:latin typeface="ADAM.CG PRO" pitchFamily="50" charset="0"/>
              </a:rPr>
              <a:t>JSoC</a:t>
            </a:r>
            <a:r>
              <a:rPr lang="en-US" sz="4000" dirty="0">
                <a:solidFill>
                  <a:schemeClr val="bg1"/>
                </a:solidFill>
                <a:latin typeface="ADAM.CG PRO" pitchFamily="50" charset="0"/>
              </a:rPr>
              <a:t>.</a:t>
            </a:r>
            <a:endParaRPr lang="en-US" sz="4000" dirty="0">
              <a:solidFill>
                <a:schemeClr val="bg1"/>
              </a:solidFill>
              <a:latin typeface="ADAM.CG PRO" pitchFamily="50" charset="0"/>
            </a:endParaRPr>
          </a:p>
        </p:txBody>
      </p:sp>
      <p:sp>
        <p:nvSpPr>
          <p:cNvPr id="3" name="Content Placeholder 2"/>
          <p:cNvSpPr>
            <a:spLocks noGrp="1"/>
          </p:cNvSpPr>
          <p:nvPr>
            <p:ph idx="1"/>
          </p:nvPr>
        </p:nvSpPr>
        <p:spPr>
          <a:xfrm>
            <a:off x="838200" y="1884219"/>
            <a:ext cx="10515600" cy="4292744"/>
          </a:xfrm>
        </p:spPr>
        <p:txBody>
          <a:bodyPr>
            <a:normAutofit/>
          </a:bodyPr>
          <a:lstStyle/>
          <a:p>
            <a:r>
              <a:rPr lang="en-US" sz="3600" u="sng" dirty="0">
                <a:solidFill>
                  <a:schemeClr val="bg1"/>
                </a:solidFill>
              </a:rPr>
              <a:t>Who</a:t>
            </a:r>
            <a:r>
              <a:rPr lang="en-US" sz="3600" dirty="0">
                <a:solidFill>
                  <a:schemeClr val="bg1"/>
                </a:solidFill>
              </a:rPr>
              <a:t> is at the </a:t>
            </a:r>
            <a:r>
              <a:rPr lang="en-US" sz="3600" dirty="0" err="1">
                <a:solidFill>
                  <a:schemeClr val="bg1"/>
                </a:solidFill>
              </a:rPr>
              <a:t>JSoC</a:t>
            </a:r>
            <a:r>
              <a:rPr lang="en-US" sz="3600" dirty="0">
                <a:solidFill>
                  <a:schemeClr val="bg1"/>
                </a:solidFill>
              </a:rPr>
              <a:t>? 2 Cor 5:1-19; Rom 14:10</a:t>
            </a:r>
          </a:p>
          <a:p>
            <a:r>
              <a:rPr lang="en-US" sz="3600" u="sng" dirty="0">
                <a:solidFill>
                  <a:schemeClr val="bg1"/>
                </a:solidFill>
              </a:rPr>
              <a:t>What</a:t>
            </a:r>
            <a:r>
              <a:rPr lang="en-US" sz="3600" dirty="0">
                <a:solidFill>
                  <a:schemeClr val="bg1"/>
                </a:solidFill>
              </a:rPr>
              <a:t> is the </a:t>
            </a:r>
            <a:r>
              <a:rPr lang="en-US" sz="3600" dirty="0" err="1">
                <a:solidFill>
                  <a:schemeClr val="bg1"/>
                </a:solidFill>
              </a:rPr>
              <a:t>JSoC</a:t>
            </a:r>
            <a:r>
              <a:rPr lang="en-US" sz="3600" dirty="0">
                <a:solidFill>
                  <a:schemeClr val="bg1"/>
                </a:solidFill>
              </a:rPr>
              <a:t>?</a:t>
            </a:r>
            <a:endParaRPr lang="en-US" sz="3200" dirty="0">
              <a:solidFill>
                <a:schemeClr val="bg1"/>
              </a:solidFill>
            </a:endParaRPr>
          </a:p>
          <a:p>
            <a:r>
              <a:rPr lang="en-US" sz="3600" u="sng" dirty="0">
                <a:solidFill>
                  <a:schemeClr val="bg1"/>
                </a:solidFill>
              </a:rPr>
              <a:t>When</a:t>
            </a:r>
            <a:r>
              <a:rPr lang="en-US" sz="3600" dirty="0">
                <a:solidFill>
                  <a:schemeClr val="bg1"/>
                </a:solidFill>
              </a:rPr>
              <a:t> is the </a:t>
            </a:r>
            <a:r>
              <a:rPr lang="en-US" sz="3600" dirty="0" err="1">
                <a:solidFill>
                  <a:schemeClr val="bg1"/>
                </a:solidFill>
              </a:rPr>
              <a:t>JSoC</a:t>
            </a:r>
            <a:r>
              <a:rPr lang="en-US" sz="3600" dirty="0">
                <a:solidFill>
                  <a:schemeClr val="bg1"/>
                </a:solidFill>
              </a:rPr>
              <a:t>?</a:t>
            </a:r>
          </a:p>
          <a:p>
            <a:r>
              <a:rPr lang="en-US" sz="3600" u="sng" dirty="0">
                <a:solidFill>
                  <a:schemeClr val="bg1"/>
                </a:solidFill>
              </a:rPr>
              <a:t>Where</a:t>
            </a:r>
            <a:r>
              <a:rPr lang="en-US" sz="3600" dirty="0">
                <a:solidFill>
                  <a:schemeClr val="bg1"/>
                </a:solidFill>
              </a:rPr>
              <a:t> is the </a:t>
            </a:r>
            <a:r>
              <a:rPr lang="en-US" sz="3600" dirty="0" err="1">
                <a:solidFill>
                  <a:schemeClr val="bg1"/>
                </a:solidFill>
              </a:rPr>
              <a:t>JSoC</a:t>
            </a:r>
            <a:r>
              <a:rPr lang="en-US" sz="3600" dirty="0">
                <a:solidFill>
                  <a:schemeClr val="bg1"/>
                </a:solidFill>
              </a:rPr>
              <a:t>?</a:t>
            </a:r>
          </a:p>
        </p:txBody>
      </p:sp>
    </p:spTree>
    <p:extLst>
      <p:ext uri="{BB962C8B-B14F-4D97-AF65-F5344CB8AC3E}">
        <p14:creationId xmlns:p14="http://schemas.microsoft.com/office/powerpoint/2010/main" val="161181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3" y="681318"/>
            <a:ext cx="11483788" cy="5827058"/>
          </a:xfrm>
        </p:spPr>
        <p:txBody>
          <a:bodyPr>
            <a:normAutofit/>
          </a:bodyPr>
          <a:lstStyle/>
          <a:p>
            <a:r>
              <a:rPr lang="en-US" sz="3200" dirty="0">
                <a:solidFill>
                  <a:schemeClr val="bg1"/>
                </a:solidFill>
              </a:rPr>
              <a:t>1 Thessalonians 4:13-18 But I would not have you to be ignorant, brethren, concerning them which are asleep, that ye sorrow not, even as others which have no hope. 14  For if we believe that Jesus died and rose again, even so them also which sleep in Jesus will God bring with him. 15  For this we say unto you by the word of the Lord, that we which are alive and remain unto the coming of the Lord shall not prevent them which are asleep. 16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 18  Wherefore comfort one another with these words. </a:t>
            </a:r>
          </a:p>
        </p:txBody>
      </p:sp>
    </p:spTree>
    <p:extLst>
      <p:ext uri="{BB962C8B-B14F-4D97-AF65-F5344CB8AC3E}">
        <p14:creationId xmlns:p14="http://schemas.microsoft.com/office/powerpoint/2010/main" val="325376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3" y="806826"/>
            <a:ext cx="11483788" cy="5827058"/>
          </a:xfrm>
        </p:spPr>
        <p:txBody>
          <a:bodyPr>
            <a:normAutofit fontScale="92500" lnSpcReduction="20000"/>
          </a:bodyPr>
          <a:lstStyle/>
          <a:p>
            <a:r>
              <a:rPr lang="en-US" sz="3200" dirty="0">
                <a:solidFill>
                  <a:schemeClr val="bg1"/>
                </a:solidFill>
              </a:rPr>
              <a:t>2 Corinthians 5:1-10 For we know that if our earthly house of this tabernacle were dissolved, we have a building of God, an house not made with hands, eternal in the heavens. 2  For in this we groan, earnestly desiring to be clothed upon with our house which is from heaven: 3  If so be that being clothed we shall not be found naked. 4  For we that are in this tabernacle do groan, being burdened: not for that we would be unclothed, but clothed upon, that mortality might be swallowed up of life. 5  Now he that hath wrought us for the selfsame thing is God, who also hath given unto us the earnest of the Spirit. 6  Therefore we are always confident, knowing that, whilst we are at home in the body, we are absent from the Lord: 7  (For we walk by faith, not by sight:) 8  We are confident, I say, and willing rather to be absent from the body, and to be present with the Lord. 9  Wherefore we </a:t>
            </a:r>
            <a:r>
              <a:rPr lang="en-US" sz="3200" dirty="0" err="1">
                <a:solidFill>
                  <a:schemeClr val="bg1"/>
                </a:solidFill>
              </a:rPr>
              <a:t>labour</a:t>
            </a:r>
            <a:r>
              <a:rPr lang="en-US" sz="3200" dirty="0">
                <a:solidFill>
                  <a:schemeClr val="bg1"/>
                </a:solidFill>
              </a:rPr>
              <a:t>, that, whether present or absent, we may be accepted of him. 10  For we must all appear before the judgment seat of Christ; that every one may receive the things done in his body, according to that he hath done, whether it be good or bad. </a:t>
            </a:r>
          </a:p>
        </p:txBody>
      </p:sp>
    </p:spTree>
    <p:extLst>
      <p:ext uri="{BB962C8B-B14F-4D97-AF65-F5344CB8AC3E}">
        <p14:creationId xmlns:p14="http://schemas.microsoft.com/office/powerpoint/2010/main" val="68739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235" y="780762"/>
            <a:ext cx="10905565" cy="863311"/>
          </a:xfrm>
        </p:spPr>
        <p:txBody>
          <a:bodyPr>
            <a:normAutofit/>
          </a:bodyPr>
          <a:lstStyle/>
          <a:p>
            <a:r>
              <a:rPr lang="en-US" sz="4000" dirty="0">
                <a:solidFill>
                  <a:schemeClr val="bg1"/>
                </a:solidFill>
                <a:latin typeface="ADAM.CG PRO" pitchFamily="50" charset="0"/>
              </a:rPr>
              <a:t>I. </a:t>
            </a:r>
            <a:r>
              <a:rPr lang="en-US" sz="4000" dirty="0">
                <a:solidFill>
                  <a:schemeClr val="bg1"/>
                </a:solidFill>
                <a:latin typeface="ADAM.CG PRO" pitchFamily="50" charset="0"/>
              </a:rPr>
              <a:t>A short </a:t>
            </a:r>
            <a:r>
              <a:rPr lang="en-US" sz="4000" u="sng" dirty="0">
                <a:solidFill>
                  <a:schemeClr val="bg1"/>
                </a:solidFill>
                <a:latin typeface="ADAM.CG PRO" pitchFamily="50" charset="0"/>
              </a:rPr>
              <a:t>overview</a:t>
            </a:r>
            <a:r>
              <a:rPr lang="en-US" sz="4000" dirty="0">
                <a:solidFill>
                  <a:schemeClr val="bg1"/>
                </a:solidFill>
                <a:latin typeface="ADAM.CG PRO" pitchFamily="50" charset="0"/>
              </a:rPr>
              <a:t> of the </a:t>
            </a:r>
            <a:r>
              <a:rPr lang="en-US" sz="4000" dirty="0" err="1">
                <a:solidFill>
                  <a:schemeClr val="bg1"/>
                </a:solidFill>
                <a:latin typeface="ADAM.CG PRO" pitchFamily="50" charset="0"/>
              </a:rPr>
              <a:t>JSoC</a:t>
            </a:r>
            <a:r>
              <a:rPr lang="en-US" sz="4000" dirty="0">
                <a:solidFill>
                  <a:schemeClr val="bg1"/>
                </a:solidFill>
                <a:latin typeface="ADAM.CG PRO" pitchFamily="50" charset="0"/>
              </a:rPr>
              <a:t>.</a:t>
            </a:r>
            <a:endParaRPr lang="en-US" sz="4000" dirty="0">
              <a:solidFill>
                <a:schemeClr val="bg1"/>
              </a:solidFill>
              <a:latin typeface="ADAM.CG PRO" pitchFamily="50" charset="0"/>
            </a:endParaRPr>
          </a:p>
        </p:txBody>
      </p:sp>
      <p:sp>
        <p:nvSpPr>
          <p:cNvPr id="3" name="Content Placeholder 2"/>
          <p:cNvSpPr>
            <a:spLocks noGrp="1"/>
          </p:cNvSpPr>
          <p:nvPr>
            <p:ph idx="1"/>
          </p:nvPr>
        </p:nvSpPr>
        <p:spPr>
          <a:xfrm>
            <a:off x="838200" y="1884219"/>
            <a:ext cx="10515600" cy="4292744"/>
          </a:xfrm>
        </p:spPr>
        <p:txBody>
          <a:bodyPr>
            <a:normAutofit/>
          </a:bodyPr>
          <a:lstStyle/>
          <a:p>
            <a:r>
              <a:rPr lang="en-US" sz="3600" u="sng" dirty="0">
                <a:solidFill>
                  <a:schemeClr val="bg1"/>
                </a:solidFill>
              </a:rPr>
              <a:t>Who</a:t>
            </a:r>
            <a:r>
              <a:rPr lang="en-US" sz="3600" dirty="0">
                <a:solidFill>
                  <a:schemeClr val="bg1"/>
                </a:solidFill>
              </a:rPr>
              <a:t> is at the </a:t>
            </a:r>
            <a:r>
              <a:rPr lang="en-US" sz="3600" dirty="0" err="1">
                <a:solidFill>
                  <a:schemeClr val="bg1"/>
                </a:solidFill>
              </a:rPr>
              <a:t>JSoC</a:t>
            </a:r>
            <a:r>
              <a:rPr lang="en-US" sz="3600" dirty="0">
                <a:solidFill>
                  <a:schemeClr val="bg1"/>
                </a:solidFill>
              </a:rPr>
              <a:t>? 2 Cor 5:1-19; Rom 14:10</a:t>
            </a:r>
          </a:p>
          <a:p>
            <a:r>
              <a:rPr lang="en-US" sz="3600" u="sng" dirty="0">
                <a:solidFill>
                  <a:schemeClr val="bg1"/>
                </a:solidFill>
              </a:rPr>
              <a:t>What</a:t>
            </a:r>
            <a:r>
              <a:rPr lang="en-US" sz="3600" dirty="0">
                <a:solidFill>
                  <a:schemeClr val="bg1"/>
                </a:solidFill>
              </a:rPr>
              <a:t> is the </a:t>
            </a:r>
            <a:r>
              <a:rPr lang="en-US" sz="3600" dirty="0" err="1">
                <a:solidFill>
                  <a:schemeClr val="bg1"/>
                </a:solidFill>
              </a:rPr>
              <a:t>JSoC</a:t>
            </a:r>
            <a:r>
              <a:rPr lang="en-US" sz="3600" dirty="0">
                <a:solidFill>
                  <a:schemeClr val="bg1"/>
                </a:solidFill>
              </a:rPr>
              <a:t>?</a:t>
            </a:r>
            <a:endParaRPr lang="en-US" sz="3200" dirty="0">
              <a:solidFill>
                <a:schemeClr val="bg1"/>
              </a:solidFill>
            </a:endParaRPr>
          </a:p>
          <a:p>
            <a:r>
              <a:rPr lang="en-US" sz="3600" u="sng" dirty="0">
                <a:solidFill>
                  <a:schemeClr val="bg1"/>
                </a:solidFill>
              </a:rPr>
              <a:t>When</a:t>
            </a:r>
            <a:r>
              <a:rPr lang="en-US" sz="3600" dirty="0">
                <a:solidFill>
                  <a:schemeClr val="bg1"/>
                </a:solidFill>
              </a:rPr>
              <a:t> is the </a:t>
            </a:r>
            <a:r>
              <a:rPr lang="en-US" sz="3600" dirty="0" err="1">
                <a:solidFill>
                  <a:schemeClr val="bg1"/>
                </a:solidFill>
              </a:rPr>
              <a:t>JSoC</a:t>
            </a:r>
            <a:r>
              <a:rPr lang="en-US" sz="3600" dirty="0">
                <a:solidFill>
                  <a:schemeClr val="bg1"/>
                </a:solidFill>
              </a:rPr>
              <a:t>?</a:t>
            </a:r>
          </a:p>
          <a:p>
            <a:r>
              <a:rPr lang="en-US" sz="3600" u="sng" dirty="0">
                <a:solidFill>
                  <a:schemeClr val="bg1"/>
                </a:solidFill>
              </a:rPr>
              <a:t>Where</a:t>
            </a:r>
            <a:r>
              <a:rPr lang="en-US" sz="3600" dirty="0">
                <a:solidFill>
                  <a:schemeClr val="bg1"/>
                </a:solidFill>
              </a:rPr>
              <a:t> is the </a:t>
            </a:r>
            <a:r>
              <a:rPr lang="en-US" sz="3600" dirty="0" err="1">
                <a:solidFill>
                  <a:schemeClr val="bg1"/>
                </a:solidFill>
              </a:rPr>
              <a:t>JSoC</a:t>
            </a:r>
            <a:r>
              <a:rPr lang="en-US" sz="3600" dirty="0">
                <a:solidFill>
                  <a:schemeClr val="bg1"/>
                </a:solidFill>
              </a:rPr>
              <a:t>?</a:t>
            </a:r>
          </a:p>
          <a:p>
            <a:r>
              <a:rPr lang="en-US" sz="3600" u="sng" dirty="0">
                <a:solidFill>
                  <a:schemeClr val="bg1"/>
                </a:solidFill>
              </a:rPr>
              <a:t>How</a:t>
            </a:r>
            <a:r>
              <a:rPr lang="en-US" sz="3600" dirty="0">
                <a:solidFill>
                  <a:schemeClr val="bg1"/>
                </a:solidFill>
              </a:rPr>
              <a:t> does the </a:t>
            </a:r>
            <a:r>
              <a:rPr lang="en-US" sz="3600" dirty="0" err="1">
                <a:solidFill>
                  <a:schemeClr val="bg1"/>
                </a:solidFill>
              </a:rPr>
              <a:t>JSoC</a:t>
            </a:r>
            <a:r>
              <a:rPr lang="en-US" sz="3600" dirty="0">
                <a:solidFill>
                  <a:schemeClr val="bg1"/>
                </a:solidFill>
              </a:rPr>
              <a:t> work? </a:t>
            </a:r>
          </a:p>
        </p:txBody>
      </p:sp>
    </p:spTree>
    <p:extLst>
      <p:ext uri="{BB962C8B-B14F-4D97-AF65-F5344CB8AC3E}">
        <p14:creationId xmlns:p14="http://schemas.microsoft.com/office/powerpoint/2010/main" val="264087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235" y="780762"/>
            <a:ext cx="10905565" cy="863311"/>
          </a:xfrm>
        </p:spPr>
        <p:txBody>
          <a:bodyPr>
            <a:normAutofit fontScale="90000"/>
          </a:bodyPr>
          <a:lstStyle/>
          <a:p>
            <a:r>
              <a:rPr lang="en-US" sz="4000" dirty="0">
                <a:solidFill>
                  <a:schemeClr val="bg1"/>
                </a:solidFill>
                <a:latin typeface="ADAM.CG PRO" pitchFamily="50" charset="0"/>
              </a:rPr>
              <a:t>II. </a:t>
            </a:r>
            <a:r>
              <a:rPr lang="en-US" sz="4000" dirty="0">
                <a:solidFill>
                  <a:schemeClr val="bg1"/>
                </a:solidFill>
                <a:latin typeface="ADAM.CG PRO" pitchFamily="50" charset="0"/>
              </a:rPr>
              <a:t>A short approach to surety at the </a:t>
            </a:r>
            <a:r>
              <a:rPr lang="en-US" sz="4000" dirty="0" err="1">
                <a:solidFill>
                  <a:schemeClr val="bg1"/>
                </a:solidFill>
                <a:latin typeface="ADAM.CG PRO" pitchFamily="50" charset="0"/>
              </a:rPr>
              <a:t>JSoc</a:t>
            </a:r>
            <a:r>
              <a:rPr lang="en-US" sz="4000" dirty="0">
                <a:solidFill>
                  <a:schemeClr val="bg1"/>
                </a:solidFill>
                <a:latin typeface="ADAM.CG PRO" pitchFamily="50" charset="0"/>
              </a:rPr>
              <a:t>.</a:t>
            </a:r>
            <a:endParaRPr lang="en-US" sz="4000" dirty="0">
              <a:solidFill>
                <a:schemeClr val="bg1"/>
              </a:solidFill>
              <a:latin typeface="ADAM.CG PRO" pitchFamily="50" charset="0"/>
            </a:endParaRPr>
          </a:p>
        </p:txBody>
      </p:sp>
      <p:sp>
        <p:nvSpPr>
          <p:cNvPr id="3" name="Content Placeholder 2"/>
          <p:cNvSpPr>
            <a:spLocks noGrp="1"/>
          </p:cNvSpPr>
          <p:nvPr>
            <p:ph idx="1"/>
          </p:nvPr>
        </p:nvSpPr>
        <p:spPr>
          <a:xfrm>
            <a:off x="838200" y="1884219"/>
            <a:ext cx="10515600" cy="4292744"/>
          </a:xfrm>
        </p:spPr>
        <p:txBody>
          <a:bodyPr>
            <a:normAutofit/>
          </a:bodyPr>
          <a:lstStyle/>
          <a:p>
            <a:r>
              <a:rPr lang="en-US" sz="3600" dirty="0">
                <a:solidFill>
                  <a:schemeClr val="bg1"/>
                </a:solidFill>
              </a:rPr>
              <a:t>How to have </a:t>
            </a:r>
            <a:r>
              <a:rPr lang="en-US" sz="3600" u="sng" dirty="0">
                <a:solidFill>
                  <a:schemeClr val="bg1"/>
                </a:solidFill>
              </a:rPr>
              <a:t>confidence</a:t>
            </a:r>
            <a:r>
              <a:rPr lang="en-US" sz="3600" dirty="0">
                <a:solidFill>
                  <a:schemeClr val="bg1"/>
                </a:solidFill>
              </a:rPr>
              <a:t> before Jesus at His coming! </a:t>
            </a:r>
            <a:endParaRPr lang="en-US" sz="3200" dirty="0">
              <a:solidFill>
                <a:schemeClr val="bg1"/>
              </a:solidFill>
            </a:endParaRPr>
          </a:p>
        </p:txBody>
      </p:sp>
    </p:spTree>
    <p:extLst>
      <p:ext uri="{BB962C8B-B14F-4D97-AF65-F5344CB8AC3E}">
        <p14:creationId xmlns:p14="http://schemas.microsoft.com/office/powerpoint/2010/main" val="310018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3" y="806826"/>
            <a:ext cx="11483788" cy="5827058"/>
          </a:xfrm>
        </p:spPr>
        <p:txBody>
          <a:bodyPr>
            <a:normAutofit/>
          </a:bodyPr>
          <a:lstStyle/>
          <a:p>
            <a:r>
              <a:rPr lang="en-US" sz="3200" dirty="0">
                <a:solidFill>
                  <a:schemeClr val="bg1"/>
                </a:solidFill>
              </a:rPr>
              <a:t>1 John 2:24-28 Let that therefore abide in you, which ye have heard from the beginning. If that which ye have heard from the beginning shall remain in you, ye also shall continue in the Son, and in the Father.  25 And this is the promise that he hath promised us, even eternal life. 26 These things have I written unto you concerning them that seduce you. 27 But the anointing which ye have received of him </a:t>
            </a:r>
            <a:r>
              <a:rPr lang="en-US" sz="3200" dirty="0" err="1">
                <a:solidFill>
                  <a:schemeClr val="bg1"/>
                </a:solidFill>
              </a:rPr>
              <a:t>abideth</a:t>
            </a:r>
            <a:r>
              <a:rPr lang="en-US" sz="3200" dirty="0">
                <a:solidFill>
                  <a:schemeClr val="bg1"/>
                </a:solidFill>
              </a:rPr>
              <a:t> in you, and ye need not that any man teach you: but as the same anointing </a:t>
            </a:r>
            <a:r>
              <a:rPr lang="en-US" sz="3200" dirty="0" err="1">
                <a:solidFill>
                  <a:schemeClr val="bg1"/>
                </a:solidFill>
              </a:rPr>
              <a:t>teacheth</a:t>
            </a:r>
            <a:r>
              <a:rPr lang="en-US" sz="3200" dirty="0">
                <a:solidFill>
                  <a:schemeClr val="bg1"/>
                </a:solidFill>
              </a:rPr>
              <a:t> you of all things, and is truth, and is no lie, and even as it hath taught you, ye shall abide in him.  28 And now, little children, abide in him; that, when he shall appear, we may have confidence, and not be ashamed before him at his coming. </a:t>
            </a:r>
          </a:p>
        </p:txBody>
      </p:sp>
    </p:spTree>
    <p:extLst>
      <p:ext uri="{BB962C8B-B14F-4D97-AF65-F5344CB8AC3E}">
        <p14:creationId xmlns:p14="http://schemas.microsoft.com/office/powerpoint/2010/main" val="20110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3" y="806826"/>
            <a:ext cx="11483788" cy="6051174"/>
          </a:xfrm>
        </p:spPr>
        <p:txBody>
          <a:bodyPr>
            <a:normAutofit/>
          </a:bodyPr>
          <a:lstStyle/>
          <a:p>
            <a:r>
              <a:rPr lang="en-US" sz="3200" dirty="0">
                <a:solidFill>
                  <a:schemeClr val="bg1"/>
                </a:solidFill>
              </a:rPr>
              <a:t>John 15:4 Abide in me, and I in you. As the branch cannot bear fruit of itself, except it abide in the vine; no more can ye, except ye abide in me.</a:t>
            </a:r>
          </a:p>
          <a:p>
            <a:r>
              <a:rPr lang="en-US" sz="3200" dirty="0">
                <a:solidFill>
                  <a:schemeClr val="bg1"/>
                </a:solidFill>
              </a:rPr>
              <a:t>John 15:7-11  If ye abide in me, and my words abide in you, ye shall ask what ye will, and it shall be done unto you. 8  Herein is my Father glorified, that ye bear much fruit; so shall ye be my disciples. 9  As the Father hath loved me, so have I loved you: continue ye in my love. 10  If ye keep my commandments, ye shall abide in my love; even as I have kept my Father's commandments, and abide in his love. 11  These things have I spoken unto you, that my joy might remain in you, and that your joy might be full. </a:t>
            </a:r>
          </a:p>
        </p:txBody>
      </p:sp>
    </p:spTree>
    <p:extLst>
      <p:ext uri="{BB962C8B-B14F-4D97-AF65-F5344CB8AC3E}">
        <p14:creationId xmlns:p14="http://schemas.microsoft.com/office/powerpoint/2010/main" val="439740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3" y="2823882"/>
            <a:ext cx="11483788" cy="4034118"/>
          </a:xfrm>
        </p:spPr>
        <p:txBody>
          <a:bodyPr>
            <a:normAutofit/>
          </a:bodyPr>
          <a:lstStyle/>
          <a:p>
            <a:pPr marL="0" indent="0" algn="ctr">
              <a:buNone/>
            </a:pPr>
            <a:r>
              <a:rPr lang="en-US" sz="4400" dirty="0">
                <a:solidFill>
                  <a:schemeClr val="bg1"/>
                </a:solidFill>
              </a:rPr>
              <a:t>PRINCIPLE: YOU ARE CONFIDENT WITH </a:t>
            </a:r>
            <a:br>
              <a:rPr lang="en-US" sz="4400" dirty="0">
                <a:solidFill>
                  <a:schemeClr val="bg1"/>
                </a:solidFill>
              </a:rPr>
            </a:br>
            <a:r>
              <a:rPr lang="en-US" sz="4400" dirty="0">
                <a:solidFill>
                  <a:schemeClr val="bg1"/>
                </a:solidFill>
              </a:rPr>
              <a:t>THOSE THAT YOU LIVE WITH AND FOR!</a:t>
            </a:r>
          </a:p>
        </p:txBody>
      </p:sp>
    </p:spTree>
    <p:extLst>
      <p:ext uri="{BB962C8B-B14F-4D97-AF65-F5344CB8AC3E}">
        <p14:creationId xmlns:p14="http://schemas.microsoft.com/office/powerpoint/2010/main" val="402555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3" y="806826"/>
            <a:ext cx="11483788" cy="6051174"/>
          </a:xfrm>
        </p:spPr>
        <p:txBody>
          <a:bodyPr>
            <a:normAutofit/>
          </a:bodyPr>
          <a:lstStyle/>
          <a:p>
            <a:r>
              <a:rPr lang="en-US" sz="3200" dirty="0">
                <a:solidFill>
                  <a:schemeClr val="bg1"/>
                </a:solidFill>
              </a:rPr>
              <a:t>John 14:15 If ye love me, keep my commandments. </a:t>
            </a:r>
          </a:p>
          <a:p>
            <a:r>
              <a:rPr lang="en-US" sz="3200" dirty="0">
                <a:solidFill>
                  <a:schemeClr val="bg1"/>
                </a:solidFill>
              </a:rPr>
              <a:t>John 14:23 Jesus answered and said unto him, If a man love me, he will keep my words: and my Father will love him, and we will come unto him, and make our abode with him.</a:t>
            </a:r>
          </a:p>
          <a:p>
            <a:r>
              <a:rPr lang="en-US" sz="3200" dirty="0">
                <a:solidFill>
                  <a:schemeClr val="bg1"/>
                </a:solidFill>
              </a:rPr>
              <a:t>1 John 4:16-18 And we have known and believed the love that God hath to us. God is love; and he that </a:t>
            </a:r>
            <a:r>
              <a:rPr lang="en-US" sz="3200" dirty="0" err="1">
                <a:solidFill>
                  <a:schemeClr val="bg1"/>
                </a:solidFill>
              </a:rPr>
              <a:t>dwelleth</a:t>
            </a:r>
            <a:r>
              <a:rPr lang="en-US" sz="3200" dirty="0">
                <a:solidFill>
                  <a:schemeClr val="bg1"/>
                </a:solidFill>
              </a:rPr>
              <a:t> in love </a:t>
            </a:r>
            <a:r>
              <a:rPr lang="en-US" sz="3200" dirty="0" err="1">
                <a:solidFill>
                  <a:schemeClr val="bg1"/>
                </a:solidFill>
              </a:rPr>
              <a:t>dwelleth</a:t>
            </a:r>
            <a:r>
              <a:rPr lang="en-US" sz="3200" dirty="0">
                <a:solidFill>
                  <a:schemeClr val="bg1"/>
                </a:solidFill>
              </a:rPr>
              <a:t> in God, and God in him. 17 Herein is our love made perfect, that we may have boldness in the day of judgment: because as he is, so are we in this world. 18 There is no fear in love; but perfect love </a:t>
            </a:r>
            <a:r>
              <a:rPr lang="en-US" sz="3200" dirty="0" err="1">
                <a:solidFill>
                  <a:schemeClr val="bg1"/>
                </a:solidFill>
              </a:rPr>
              <a:t>casteth</a:t>
            </a:r>
            <a:r>
              <a:rPr lang="en-US" sz="3200" dirty="0">
                <a:solidFill>
                  <a:schemeClr val="bg1"/>
                </a:solidFill>
              </a:rPr>
              <a:t> out fear: because fear hath torment. He that </a:t>
            </a:r>
            <a:r>
              <a:rPr lang="en-US" sz="3200" dirty="0" err="1">
                <a:solidFill>
                  <a:schemeClr val="bg1"/>
                </a:solidFill>
              </a:rPr>
              <a:t>feareth</a:t>
            </a:r>
            <a:r>
              <a:rPr lang="en-US" sz="3200" dirty="0">
                <a:solidFill>
                  <a:schemeClr val="bg1"/>
                </a:solidFill>
              </a:rPr>
              <a:t> is not made perfect in love.</a:t>
            </a:r>
          </a:p>
        </p:txBody>
      </p:sp>
    </p:spTree>
    <p:extLst>
      <p:ext uri="{BB962C8B-B14F-4D97-AF65-F5344CB8AC3E}">
        <p14:creationId xmlns:p14="http://schemas.microsoft.com/office/powerpoint/2010/main" val="52455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3"/>
          <a:srcRect b="2684"/>
          <a:stretch/>
        </p:blipFill>
        <p:spPr>
          <a:xfrm>
            <a:off x="0" y="0"/>
            <a:ext cx="12192000" cy="6858000"/>
          </a:xfrm>
          <a:prstGeom prst="rect">
            <a:avLst/>
          </a:prstGeom>
        </p:spPr>
      </p:pic>
    </p:spTree>
    <p:extLst>
      <p:ext uri="{BB962C8B-B14F-4D97-AF65-F5344CB8AC3E}">
        <p14:creationId xmlns:p14="http://schemas.microsoft.com/office/powerpoint/2010/main" val="184875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235" y="780762"/>
            <a:ext cx="10905565" cy="863311"/>
          </a:xfrm>
        </p:spPr>
        <p:txBody>
          <a:bodyPr>
            <a:normAutofit/>
          </a:bodyPr>
          <a:lstStyle/>
          <a:p>
            <a:r>
              <a:rPr lang="en-US" sz="4000" dirty="0">
                <a:solidFill>
                  <a:schemeClr val="bg1"/>
                </a:solidFill>
                <a:latin typeface="ADAM.CG PRO" pitchFamily="50" charset="0"/>
              </a:rPr>
              <a:t>I. </a:t>
            </a:r>
            <a:r>
              <a:rPr lang="en-US" sz="4000" dirty="0">
                <a:solidFill>
                  <a:schemeClr val="bg1"/>
                </a:solidFill>
                <a:latin typeface="ADAM.CG PRO" pitchFamily="50" charset="0"/>
              </a:rPr>
              <a:t>A short </a:t>
            </a:r>
            <a:r>
              <a:rPr lang="en-US" sz="4000" u="sng" dirty="0">
                <a:solidFill>
                  <a:schemeClr val="bg1"/>
                </a:solidFill>
                <a:latin typeface="ADAM.CG PRO" pitchFamily="50" charset="0"/>
              </a:rPr>
              <a:t>overview</a:t>
            </a:r>
            <a:r>
              <a:rPr lang="en-US" sz="4000" dirty="0">
                <a:solidFill>
                  <a:schemeClr val="bg1"/>
                </a:solidFill>
                <a:latin typeface="ADAM.CG PRO" pitchFamily="50" charset="0"/>
              </a:rPr>
              <a:t> of the </a:t>
            </a:r>
            <a:r>
              <a:rPr lang="en-US" sz="4000" dirty="0" err="1">
                <a:solidFill>
                  <a:schemeClr val="bg1"/>
                </a:solidFill>
                <a:latin typeface="ADAM.CG PRO" pitchFamily="50" charset="0"/>
              </a:rPr>
              <a:t>JSoC</a:t>
            </a:r>
            <a:r>
              <a:rPr lang="en-US" sz="4000" dirty="0">
                <a:solidFill>
                  <a:schemeClr val="bg1"/>
                </a:solidFill>
                <a:latin typeface="ADAM.CG PRO" pitchFamily="50" charset="0"/>
              </a:rPr>
              <a:t>.</a:t>
            </a:r>
            <a:endParaRPr lang="en-US" sz="4000" dirty="0">
              <a:solidFill>
                <a:schemeClr val="bg1"/>
              </a:solidFill>
              <a:latin typeface="ADAM.CG PRO" pitchFamily="50" charset="0"/>
            </a:endParaRPr>
          </a:p>
        </p:txBody>
      </p:sp>
      <p:sp>
        <p:nvSpPr>
          <p:cNvPr id="3" name="Content Placeholder 2"/>
          <p:cNvSpPr>
            <a:spLocks noGrp="1"/>
          </p:cNvSpPr>
          <p:nvPr>
            <p:ph idx="1"/>
          </p:nvPr>
        </p:nvSpPr>
        <p:spPr>
          <a:xfrm>
            <a:off x="838200" y="1884219"/>
            <a:ext cx="10515600" cy="4292744"/>
          </a:xfrm>
        </p:spPr>
        <p:txBody>
          <a:bodyPr>
            <a:normAutofit/>
          </a:bodyPr>
          <a:lstStyle/>
          <a:p>
            <a:r>
              <a:rPr lang="en-US" sz="3600" u="sng" dirty="0">
                <a:solidFill>
                  <a:schemeClr val="bg1"/>
                </a:solidFill>
              </a:rPr>
              <a:t>Who</a:t>
            </a:r>
            <a:r>
              <a:rPr lang="en-US" sz="3600" dirty="0">
                <a:solidFill>
                  <a:schemeClr val="bg1"/>
                </a:solidFill>
              </a:rPr>
              <a:t> is at the </a:t>
            </a:r>
            <a:r>
              <a:rPr lang="en-US" sz="3600" dirty="0" err="1">
                <a:solidFill>
                  <a:schemeClr val="bg1"/>
                </a:solidFill>
              </a:rPr>
              <a:t>JSoC</a:t>
            </a:r>
            <a:r>
              <a:rPr lang="en-US" sz="3600" dirty="0">
                <a:solidFill>
                  <a:schemeClr val="bg1"/>
                </a:solidFill>
              </a:rPr>
              <a:t>? 2 Cor 5:1-19; Rom 14:10</a:t>
            </a:r>
          </a:p>
          <a:p>
            <a:pPr lvl="1"/>
            <a:r>
              <a:rPr lang="en-US" sz="3600" dirty="0">
                <a:solidFill>
                  <a:schemeClr val="bg1"/>
                </a:solidFill>
              </a:rPr>
              <a:t>Jesus </a:t>
            </a:r>
          </a:p>
          <a:p>
            <a:pPr lvl="1"/>
            <a:r>
              <a:rPr lang="en-US" sz="3600" dirty="0">
                <a:solidFill>
                  <a:schemeClr val="bg1"/>
                </a:solidFill>
              </a:rPr>
              <a:t>Us</a:t>
            </a:r>
          </a:p>
          <a:p>
            <a:pPr lvl="1"/>
            <a:r>
              <a:rPr lang="en-US" sz="3600" dirty="0">
                <a:solidFill>
                  <a:schemeClr val="bg1"/>
                </a:solidFill>
              </a:rPr>
              <a:t>Our pastors </a:t>
            </a:r>
          </a:p>
          <a:p>
            <a:endParaRPr lang="en-US" sz="3200" dirty="0">
              <a:solidFill>
                <a:schemeClr val="bg1"/>
              </a:solidFill>
            </a:endParaRPr>
          </a:p>
        </p:txBody>
      </p:sp>
    </p:spTree>
    <p:extLst>
      <p:ext uri="{BB962C8B-B14F-4D97-AF65-F5344CB8AC3E}">
        <p14:creationId xmlns:p14="http://schemas.microsoft.com/office/powerpoint/2010/main" val="32071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solidFill>
                  <a:schemeClr val="bg1"/>
                </a:solidFill>
              </a:rPr>
              <a:t>Hebrews 13:17 Obey them that have the rule over you, and submit yourselves: for they watch for your souls, as they that must give account, that they may do it with joy, and not with grief: for that is unprofitable for you. </a:t>
            </a:r>
          </a:p>
          <a:p>
            <a:r>
              <a:rPr lang="en-US" sz="3200" dirty="0">
                <a:solidFill>
                  <a:schemeClr val="bg1"/>
                </a:solidFill>
              </a:rPr>
              <a:t>James 3:1 ¶ My brethren, be not many masters, knowing that we shall receive the greater condemnation. (judgment!)</a:t>
            </a:r>
          </a:p>
        </p:txBody>
      </p:sp>
    </p:spTree>
    <p:extLst>
      <p:ext uri="{BB962C8B-B14F-4D97-AF65-F5344CB8AC3E}">
        <p14:creationId xmlns:p14="http://schemas.microsoft.com/office/powerpoint/2010/main" val="7092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235" y="780762"/>
            <a:ext cx="10905565" cy="863311"/>
          </a:xfrm>
        </p:spPr>
        <p:txBody>
          <a:bodyPr>
            <a:normAutofit/>
          </a:bodyPr>
          <a:lstStyle/>
          <a:p>
            <a:r>
              <a:rPr lang="en-US" sz="4000" dirty="0">
                <a:solidFill>
                  <a:schemeClr val="bg1"/>
                </a:solidFill>
                <a:latin typeface="ADAM.CG PRO" pitchFamily="50" charset="0"/>
              </a:rPr>
              <a:t>I. </a:t>
            </a:r>
            <a:r>
              <a:rPr lang="en-US" sz="4000" dirty="0">
                <a:solidFill>
                  <a:schemeClr val="bg1"/>
                </a:solidFill>
                <a:latin typeface="ADAM.CG PRO" pitchFamily="50" charset="0"/>
              </a:rPr>
              <a:t>A short </a:t>
            </a:r>
            <a:r>
              <a:rPr lang="en-US" sz="4000" u="sng" dirty="0">
                <a:solidFill>
                  <a:schemeClr val="bg1"/>
                </a:solidFill>
                <a:latin typeface="ADAM.CG PRO" pitchFamily="50" charset="0"/>
              </a:rPr>
              <a:t>overview</a:t>
            </a:r>
            <a:r>
              <a:rPr lang="en-US" sz="4000" dirty="0">
                <a:solidFill>
                  <a:schemeClr val="bg1"/>
                </a:solidFill>
                <a:latin typeface="ADAM.CG PRO" pitchFamily="50" charset="0"/>
              </a:rPr>
              <a:t> of the </a:t>
            </a:r>
            <a:r>
              <a:rPr lang="en-US" sz="4000" dirty="0" err="1">
                <a:solidFill>
                  <a:schemeClr val="bg1"/>
                </a:solidFill>
                <a:latin typeface="ADAM.CG PRO" pitchFamily="50" charset="0"/>
              </a:rPr>
              <a:t>JSoC</a:t>
            </a:r>
            <a:r>
              <a:rPr lang="en-US" sz="4000" dirty="0">
                <a:solidFill>
                  <a:schemeClr val="bg1"/>
                </a:solidFill>
                <a:latin typeface="ADAM.CG PRO" pitchFamily="50" charset="0"/>
              </a:rPr>
              <a:t>.</a:t>
            </a:r>
            <a:endParaRPr lang="en-US" sz="4000" dirty="0">
              <a:solidFill>
                <a:schemeClr val="bg1"/>
              </a:solidFill>
              <a:latin typeface="ADAM.CG PRO" pitchFamily="50" charset="0"/>
            </a:endParaRPr>
          </a:p>
        </p:txBody>
      </p:sp>
      <p:sp>
        <p:nvSpPr>
          <p:cNvPr id="3" name="Content Placeholder 2"/>
          <p:cNvSpPr>
            <a:spLocks noGrp="1"/>
          </p:cNvSpPr>
          <p:nvPr>
            <p:ph idx="1"/>
          </p:nvPr>
        </p:nvSpPr>
        <p:spPr>
          <a:xfrm>
            <a:off x="838200" y="1884219"/>
            <a:ext cx="10515600" cy="4292744"/>
          </a:xfrm>
        </p:spPr>
        <p:txBody>
          <a:bodyPr>
            <a:normAutofit fontScale="92500" lnSpcReduction="20000"/>
          </a:bodyPr>
          <a:lstStyle/>
          <a:p>
            <a:r>
              <a:rPr lang="en-US" sz="3600" u="sng" dirty="0">
                <a:solidFill>
                  <a:schemeClr val="bg1"/>
                </a:solidFill>
              </a:rPr>
              <a:t>Who</a:t>
            </a:r>
            <a:r>
              <a:rPr lang="en-US" sz="3600" dirty="0">
                <a:solidFill>
                  <a:schemeClr val="bg1"/>
                </a:solidFill>
              </a:rPr>
              <a:t> is at the </a:t>
            </a:r>
            <a:r>
              <a:rPr lang="en-US" sz="3600" dirty="0" err="1">
                <a:solidFill>
                  <a:schemeClr val="bg1"/>
                </a:solidFill>
              </a:rPr>
              <a:t>JSoC</a:t>
            </a:r>
            <a:r>
              <a:rPr lang="en-US" sz="3600" dirty="0">
                <a:solidFill>
                  <a:schemeClr val="bg1"/>
                </a:solidFill>
              </a:rPr>
              <a:t>? 2 Cor 5:1-19; Rom 14:10</a:t>
            </a:r>
          </a:p>
          <a:p>
            <a:r>
              <a:rPr lang="en-US" sz="3600" u="sng" dirty="0">
                <a:solidFill>
                  <a:schemeClr val="bg1"/>
                </a:solidFill>
              </a:rPr>
              <a:t>What</a:t>
            </a:r>
            <a:r>
              <a:rPr lang="en-US" sz="3600" dirty="0">
                <a:solidFill>
                  <a:schemeClr val="bg1"/>
                </a:solidFill>
              </a:rPr>
              <a:t> is the </a:t>
            </a:r>
            <a:r>
              <a:rPr lang="en-US" sz="3600" dirty="0" err="1">
                <a:solidFill>
                  <a:schemeClr val="bg1"/>
                </a:solidFill>
              </a:rPr>
              <a:t>JSoC</a:t>
            </a:r>
            <a:r>
              <a:rPr lang="en-US" sz="3600" dirty="0">
                <a:solidFill>
                  <a:schemeClr val="bg1"/>
                </a:solidFill>
              </a:rPr>
              <a:t>?</a:t>
            </a:r>
          </a:p>
          <a:p>
            <a:pPr lvl="1"/>
            <a:r>
              <a:rPr lang="en-US" sz="3600" dirty="0">
                <a:solidFill>
                  <a:schemeClr val="bg1"/>
                </a:solidFill>
              </a:rPr>
              <a:t>James 2:6 But ye have despised the poor. Do not rich men oppress you, and draw you before the judgment seats?</a:t>
            </a:r>
          </a:p>
          <a:p>
            <a:pPr lvl="1"/>
            <a:r>
              <a:rPr lang="en-US" sz="3600" dirty="0">
                <a:solidFill>
                  <a:schemeClr val="bg1"/>
                </a:solidFill>
              </a:rPr>
              <a:t>2 Corinthians 5:9-10 Wherefore we </a:t>
            </a:r>
            <a:r>
              <a:rPr lang="en-US" sz="3600" dirty="0" err="1">
                <a:solidFill>
                  <a:schemeClr val="bg1"/>
                </a:solidFill>
              </a:rPr>
              <a:t>labour</a:t>
            </a:r>
            <a:r>
              <a:rPr lang="en-US" sz="3600" dirty="0">
                <a:solidFill>
                  <a:schemeClr val="bg1"/>
                </a:solidFill>
              </a:rPr>
              <a:t>, that, whether present or absent, we may be accepted of him. 10  For we must all appear before the judgment seat of Christ; that every one may receive the things done in his body, according to that he hath done, whether it be good or bad.</a:t>
            </a:r>
          </a:p>
          <a:p>
            <a:endParaRPr lang="en-US" sz="3200" dirty="0">
              <a:solidFill>
                <a:schemeClr val="bg1"/>
              </a:solidFill>
            </a:endParaRPr>
          </a:p>
        </p:txBody>
      </p:sp>
    </p:spTree>
    <p:extLst>
      <p:ext uri="{BB962C8B-B14F-4D97-AF65-F5344CB8AC3E}">
        <p14:creationId xmlns:p14="http://schemas.microsoft.com/office/powerpoint/2010/main" val="334847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235" y="780762"/>
            <a:ext cx="10905565" cy="863311"/>
          </a:xfrm>
        </p:spPr>
        <p:txBody>
          <a:bodyPr>
            <a:normAutofit/>
          </a:bodyPr>
          <a:lstStyle/>
          <a:p>
            <a:r>
              <a:rPr lang="en-US" sz="4000" dirty="0">
                <a:solidFill>
                  <a:schemeClr val="bg1"/>
                </a:solidFill>
                <a:latin typeface="ADAM.CG PRO" pitchFamily="50" charset="0"/>
              </a:rPr>
              <a:t>I. </a:t>
            </a:r>
            <a:r>
              <a:rPr lang="en-US" sz="4000" dirty="0">
                <a:solidFill>
                  <a:schemeClr val="bg1"/>
                </a:solidFill>
                <a:latin typeface="ADAM.CG PRO" pitchFamily="50" charset="0"/>
              </a:rPr>
              <a:t>A short </a:t>
            </a:r>
            <a:r>
              <a:rPr lang="en-US" sz="4000" u="sng" dirty="0">
                <a:solidFill>
                  <a:schemeClr val="bg1"/>
                </a:solidFill>
                <a:latin typeface="ADAM.CG PRO" pitchFamily="50" charset="0"/>
              </a:rPr>
              <a:t>overview</a:t>
            </a:r>
            <a:r>
              <a:rPr lang="en-US" sz="4000" dirty="0">
                <a:solidFill>
                  <a:schemeClr val="bg1"/>
                </a:solidFill>
                <a:latin typeface="ADAM.CG PRO" pitchFamily="50" charset="0"/>
              </a:rPr>
              <a:t> of the </a:t>
            </a:r>
            <a:r>
              <a:rPr lang="en-US" sz="4000" dirty="0" err="1">
                <a:solidFill>
                  <a:schemeClr val="bg1"/>
                </a:solidFill>
                <a:latin typeface="ADAM.CG PRO" pitchFamily="50" charset="0"/>
              </a:rPr>
              <a:t>JSoC</a:t>
            </a:r>
            <a:r>
              <a:rPr lang="en-US" sz="4000" dirty="0">
                <a:solidFill>
                  <a:schemeClr val="bg1"/>
                </a:solidFill>
                <a:latin typeface="ADAM.CG PRO" pitchFamily="50" charset="0"/>
              </a:rPr>
              <a:t>.</a:t>
            </a:r>
            <a:endParaRPr lang="en-US" sz="4000" dirty="0">
              <a:solidFill>
                <a:schemeClr val="bg1"/>
              </a:solidFill>
              <a:latin typeface="ADAM.CG PRO" pitchFamily="50" charset="0"/>
            </a:endParaRPr>
          </a:p>
        </p:txBody>
      </p:sp>
      <p:sp>
        <p:nvSpPr>
          <p:cNvPr id="3" name="Content Placeholder 2"/>
          <p:cNvSpPr>
            <a:spLocks noGrp="1"/>
          </p:cNvSpPr>
          <p:nvPr>
            <p:ph idx="1"/>
          </p:nvPr>
        </p:nvSpPr>
        <p:spPr>
          <a:xfrm>
            <a:off x="838200" y="1884219"/>
            <a:ext cx="10515600" cy="4292744"/>
          </a:xfrm>
        </p:spPr>
        <p:txBody>
          <a:bodyPr>
            <a:normAutofit/>
          </a:bodyPr>
          <a:lstStyle/>
          <a:p>
            <a:r>
              <a:rPr lang="en-US" sz="3600" u="sng" dirty="0">
                <a:solidFill>
                  <a:schemeClr val="bg1"/>
                </a:solidFill>
              </a:rPr>
              <a:t>Who</a:t>
            </a:r>
            <a:r>
              <a:rPr lang="en-US" sz="3600" dirty="0">
                <a:solidFill>
                  <a:schemeClr val="bg1"/>
                </a:solidFill>
              </a:rPr>
              <a:t> is at the </a:t>
            </a:r>
            <a:r>
              <a:rPr lang="en-US" sz="3600" dirty="0" err="1">
                <a:solidFill>
                  <a:schemeClr val="bg1"/>
                </a:solidFill>
              </a:rPr>
              <a:t>JSoC</a:t>
            </a:r>
            <a:r>
              <a:rPr lang="en-US" sz="3600" dirty="0">
                <a:solidFill>
                  <a:schemeClr val="bg1"/>
                </a:solidFill>
              </a:rPr>
              <a:t>? 2 Cor 5:1-19; Rom 14:10</a:t>
            </a:r>
          </a:p>
          <a:p>
            <a:r>
              <a:rPr lang="en-US" sz="3600" u="sng" dirty="0">
                <a:solidFill>
                  <a:schemeClr val="bg1"/>
                </a:solidFill>
              </a:rPr>
              <a:t>What</a:t>
            </a:r>
            <a:r>
              <a:rPr lang="en-US" sz="3600" dirty="0">
                <a:solidFill>
                  <a:schemeClr val="bg1"/>
                </a:solidFill>
              </a:rPr>
              <a:t> is the </a:t>
            </a:r>
            <a:r>
              <a:rPr lang="en-US" sz="3600" dirty="0" err="1">
                <a:solidFill>
                  <a:schemeClr val="bg1"/>
                </a:solidFill>
              </a:rPr>
              <a:t>JSoC</a:t>
            </a:r>
            <a:r>
              <a:rPr lang="en-US" sz="3600" dirty="0">
                <a:solidFill>
                  <a:schemeClr val="bg1"/>
                </a:solidFill>
              </a:rPr>
              <a:t>?</a:t>
            </a:r>
          </a:p>
          <a:p>
            <a:pPr lvl="1"/>
            <a:r>
              <a:rPr lang="en-US" sz="3600" u="sng" dirty="0">
                <a:solidFill>
                  <a:schemeClr val="bg1"/>
                </a:solidFill>
              </a:rPr>
              <a:t>Jesus</a:t>
            </a:r>
            <a:r>
              <a:rPr lang="en-US" sz="3600" dirty="0">
                <a:solidFill>
                  <a:schemeClr val="bg1"/>
                </a:solidFill>
              </a:rPr>
              <a:t> is the judge!</a:t>
            </a:r>
          </a:p>
          <a:p>
            <a:pPr lvl="1"/>
            <a:r>
              <a:rPr lang="en-US" sz="3600" dirty="0">
                <a:solidFill>
                  <a:schemeClr val="bg1"/>
                </a:solidFill>
              </a:rPr>
              <a:t>John 5:22 For the Father </a:t>
            </a:r>
            <a:r>
              <a:rPr lang="en-US" sz="3600" dirty="0" err="1">
                <a:solidFill>
                  <a:schemeClr val="bg1"/>
                </a:solidFill>
              </a:rPr>
              <a:t>judgeth</a:t>
            </a:r>
            <a:r>
              <a:rPr lang="en-US" sz="3600" dirty="0">
                <a:solidFill>
                  <a:schemeClr val="bg1"/>
                </a:solidFill>
              </a:rPr>
              <a:t> no man, but hath committed all judgment unto the Son:</a:t>
            </a:r>
          </a:p>
          <a:p>
            <a:endParaRPr lang="en-US" sz="3200" dirty="0">
              <a:solidFill>
                <a:schemeClr val="bg1"/>
              </a:solidFill>
            </a:endParaRPr>
          </a:p>
        </p:txBody>
      </p:sp>
    </p:spTree>
    <p:extLst>
      <p:ext uri="{BB962C8B-B14F-4D97-AF65-F5344CB8AC3E}">
        <p14:creationId xmlns:p14="http://schemas.microsoft.com/office/powerpoint/2010/main" val="107812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235" y="780762"/>
            <a:ext cx="10905565" cy="863311"/>
          </a:xfrm>
        </p:spPr>
        <p:txBody>
          <a:bodyPr>
            <a:normAutofit/>
          </a:bodyPr>
          <a:lstStyle/>
          <a:p>
            <a:r>
              <a:rPr lang="en-US" sz="4000" dirty="0">
                <a:solidFill>
                  <a:schemeClr val="bg1"/>
                </a:solidFill>
                <a:latin typeface="ADAM.CG PRO" pitchFamily="50" charset="0"/>
              </a:rPr>
              <a:t>I. </a:t>
            </a:r>
            <a:r>
              <a:rPr lang="en-US" sz="4000" dirty="0">
                <a:solidFill>
                  <a:schemeClr val="bg1"/>
                </a:solidFill>
                <a:latin typeface="ADAM.CG PRO" pitchFamily="50" charset="0"/>
              </a:rPr>
              <a:t>A short </a:t>
            </a:r>
            <a:r>
              <a:rPr lang="en-US" sz="4000" u="sng" dirty="0">
                <a:solidFill>
                  <a:schemeClr val="bg1"/>
                </a:solidFill>
                <a:latin typeface="ADAM.CG PRO" pitchFamily="50" charset="0"/>
              </a:rPr>
              <a:t>overview</a:t>
            </a:r>
            <a:r>
              <a:rPr lang="en-US" sz="4000" dirty="0">
                <a:solidFill>
                  <a:schemeClr val="bg1"/>
                </a:solidFill>
                <a:latin typeface="ADAM.CG PRO" pitchFamily="50" charset="0"/>
              </a:rPr>
              <a:t> of the </a:t>
            </a:r>
            <a:r>
              <a:rPr lang="en-US" sz="4000" dirty="0" err="1">
                <a:solidFill>
                  <a:schemeClr val="bg1"/>
                </a:solidFill>
                <a:latin typeface="ADAM.CG PRO" pitchFamily="50" charset="0"/>
              </a:rPr>
              <a:t>JSoC</a:t>
            </a:r>
            <a:r>
              <a:rPr lang="en-US" sz="4000" dirty="0">
                <a:solidFill>
                  <a:schemeClr val="bg1"/>
                </a:solidFill>
                <a:latin typeface="ADAM.CG PRO" pitchFamily="50" charset="0"/>
              </a:rPr>
              <a:t>.</a:t>
            </a:r>
            <a:endParaRPr lang="en-US" sz="4000" dirty="0">
              <a:solidFill>
                <a:schemeClr val="bg1"/>
              </a:solidFill>
              <a:latin typeface="ADAM.CG PRO" pitchFamily="50" charset="0"/>
            </a:endParaRPr>
          </a:p>
        </p:txBody>
      </p:sp>
      <p:sp>
        <p:nvSpPr>
          <p:cNvPr id="3" name="Content Placeholder 2"/>
          <p:cNvSpPr>
            <a:spLocks noGrp="1"/>
          </p:cNvSpPr>
          <p:nvPr>
            <p:ph idx="1"/>
          </p:nvPr>
        </p:nvSpPr>
        <p:spPr>
          <a:xfrm>
            <a:off x="838200" y="1884219"/>
            <a:ext cx="10515600" cy="4292744"/>
          </a:xfrm>
        </p:spPr>
        <p:txBody>
          <a:bodyPr>
            <a:normAutofit/>
          </a:bodyPr>
          <a:lstStyle/>
          <a:p>
            <a:r>
              <a:rPr lang="en-US" sz="3600" u="sng" dirty="0">
                <a:solidFill>
                  <a:schemeClr val="bg1"/>
                </a:solidFill>
              </a:rPr>
              <a:t>Who</a:t>
            </a:r>
            <a:r>
              <a:rPr lang="en-US" sz="3600" dirty="0">
                <a:solidFill>
                  <a:schemeClr val="bg1"/>
                </a:solidFill>
              </a:rPr>
              <a:t> is at the </a:t>
            </a:r>
            <a:r>
              <a:rPr lang="en-US" sz="3600" dirty="0" err="1">
                <a:solidFill>
                  <a:schemeClr val="bg1"/>
                </a:solidFill>
              </a:rPr>
              <a:t>JSoC</a:t>
            </a:r>
            <a:r>
              <a:rPr lang="en-US" sz="3600" dirty="0">
                <a:solidFill>
                  <a:schemeClr val="bg1"/>
                </a:solidFill>
              </a:rPr>
              <a:t>? 2 Cor 5:1-19; Rom 14:10</a:t>
            </a:r>
          </a:p>
          <a:p>
            <a:r>
              <a:rPr lang="en-US" sz="3600" u="sng" dirty="0">
                <a:solidFill>
                  <a:schemeClr val="bg1"/>
                </a:solidFill>
              </a:rPr>
              <a:t>What</a:t>
            </a:r>
            <a:r>
              <a:rPr lang="en-US" sz="3600" dirty="0">
                <a:solidFill>
                  <a:schemeClr val="bg1"/>
                </a:solidFill>
              </a:rPr>
              <a:t> is the </a:t>
            </a:r>
            <a:r>
              <a:rPr lang="en-US" sz="3600" dirty="0" err="1">
                <a:solidFill>
                  <a:schemeClr val="bg1"/>
                </a:solidFill>
              </a:rPr>
              <a:t>JSoC</a:t>
            </a:r>
            <a:r>
              <a:rPr lang="en-US" sz="3600" dirty="0">
                <a:solidFill>
                  <a:schemeClr val="bg1"/>
                </a:solidFill>
              </a:rPr>
              <a:t>?</a:t>
            </a:r>
            <a:endParaRPr lang="en-US" sz="3200" dirty="0">
              <a:solidFill>
                <a:schemeClr val="bg1"/>
              </a:solidFill>
            </a:endParaRPr>
          </a:p>
          <a:p>
            <a:r>
              <a:rPr lang="en-US" sz="3600" u="sng" dirty="0">
                <a:solidFill>
                  <a:schemeClr val="bg1"/>
                </a:solidFill>
              </a:rPr>
              <a:t>When</a:t>
            </a:r>
            <a:r>
              <a:rPr lang="en-US" sz="3600" dirty="0">
                <a:solidFill>
                  <a:schemeClr val="bg1"/>
                </a:solidFill>
              </a:rPr>
              <a:t> is the </a:t>
            </a:r>
            <a:r>
              <a:rPr lang="en-US" sz="3600" dirty="0" err="1">
                <a:solidFill>
                  <a:schemeClr val="bg1"/>
                </a:solidFill>
              </a:rPr>
              <a:t>JSoC</a:t>
            </a:r>
            <a:r>
              <a:rPr lang="en-US" sz="3600" dirty="0">
                <a:solidFill>
                  <a:schemeClr val="bg1"/>
                </a:solidFill>
              </a:rPr>
              <a:t>?</a:t>
            </a:r>
          </a:p>
          <a:p>
            <a:pPr lvl="1"/>
            <a:r>
              <a:rPr lang="en-US" sz="3600" u="sng" dirty="0">
                <a:solidFill>
                  <a:schemeClr val="bg1"/>
                </a:solidFill>
              </a:rPr>
              <a:t>After</a:t>
            </a:r>
            <a:r>
              <a:rPr lang="en-US" sz="3600" dirty="0">
                <a:solidFill>
                  <a:schemeClr val="bg1"/>
                </a:solidFill>
              </a:rPr>
              <a:t> the saint’s life on earth.</a:t>
            </a:r>
          </a:p>
        </p:txBody>
      </p:sp>
    </p:spTree>
    <p:extLst>
      <p:ext uri="{BB962C8B-B14F-4D97-AF65-F5344CB8AC3E}">
        <p14:creationId xmlns:p14="http://schemas.microsoft.com/office/powerpoint/2010/main" val="285738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solidFill>
                  <a:schemeClr val="bg1"/>
                </a:solidFill>
              </a:rPr>
              <a:t>Hebrews 9:27 And as it is appointed unto men once to die, but after this the judgment:</a:t>
            </a:r>
          </a:p>
          <a:p>
            <a:r>
              <a:rPr lang="en-US" sz="3200" dirty="0">
                <a:solidFill>
                  <a:schemeClr val="bg1"/>
                </a:solidFill>
              </a:rPr>
              <a:t>Luke 14:14 And thou shalt be blessed; for they cannot recompense thee: for thou shalt be recompensed at the resurrection of the just.</a:t>
            </a:r>
          </a:p>
        </p:txBody>
      </p:sp>
    </p:spTree>
    <p:extLst>
      <p:ext uri="{BB962C8B-B14F-4D97-AF65-F5344CB8AC3E}">
        <p14:creationId xmlns:p14="http://schemas.microsoft.com/office/powerpoint/2010/main" val="420561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3" y="681318"/>
            <a:ext cx="11483788" cy="5827058"/>
          </a:xfrm>
        </p:spPr>
        <p:txBody>
          <a:bodyPr>
            <a:normAutofit/>
          </a:bodyPr>
          <a:lstStyle/>
          <a:p>
            <a:r>
              <a:rPr lang="en-US" sz="3200" dirty="0">
                <a:solidFill>
                  <a:schemeClr val="bg1"/>
                </a:solidFill>
              </a:rPr>
              <a:t>1 Thessalonians 4:13-18 But I would not have you to be ignorant, brethren, concerning them which are asleep, that ye sorrow not, even as others which have no hope. 14  For if we believe that Jesus died and rose again, even so them also which sleep in Jesus will God bring with him. 15  For this we say unto you by the word of the Lord, that we which are alive and remain unto the coming of the Lord shall not prevent them which are asleep. 16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 18  Wherefore comfort one another with these words. </a:t>
            </a:r>
          </a:p>
        </p:txBody>
      </p:sp>
    </p:spTree>
    <p:extLst>
      <p:ext uri="{BB962C8B-B14F-4D97-AF65-F5344CB8AC3E}">
        <p14:creationId xmlns:p14="http://schemas.microsoft.com/office/powerpoint/2010/main" val="325733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235" y="780762"/>
            <a:ext cx="10905565" cy="863311"/>
          </a:xfrm>
        </p:spPr>
        <p:txBody>
          <a:bodyPr>
            <a:normAutofit/>
          </a:bodyPr>
          <a:lstStyle/>
          <a:p>
            <a:r>
              <a:rPr lang="en-US" sz="4000" dirty="0">
                <a:solidFill>
                  <a:schemeClr val="bg1"/>
                </a:solidFill>
                <a:latin typeface="ADAM.CG PRO" pitchFamily="50" charset="0"/>
              </a:rPr>
              <a:t>I. </a:t>
            </a:r>
            <a:r>
              <a:rPr lang="en-US" sz="4000" dirty="0">
                <a:solidFill>
                  <a:schemeClr val="bg1"/>
                </a:solidFill>
                <a:latin typeface="ADAM.CG PRO" pitchFamily="50" charset="0"/>
              </a:rPr>
              <a:t>A short </a:t>
            </a:r>
            <a:r>
              <a:rPr lang="en-US" sz="4000" u="sng" dirty="0">
                <a:solidFill>
                  <a:schemeClr val="bg1"/>
                </a:solidFill>
                <a:latin typeface="ADAM.CG PRO" pitchFamily="50" charset="0"/>
              </a:rPr>
              <a:t>overview</a:t>
            </a:r>
            <a:r>
              <a:rPr lang="en-US" sz="4000" dirty="0">
                <a:solidFill>
                  <a:schemeClr val="bg1"/>
                </a:solidFill>
                <a:latin typeface="ADAM.CG PRO" pitchFamily="50" charset="0"/>
              </a:rPr>
              <a:t> of the </a:t>
            </a:r>
            <a:r>
              <a:rPr lang="en-US" sz="4000" dirty="0" err="1">
                <a:solidFill>
                  <a:schemeClr val="bg1"/>
                </a:solidFill>
                <a:latin typeface="ADAM.CG PRO" pitchFamily="50" charset="0"/>
              </a:rPr>
              <a:t>JSoC</a:t>
            </a:r>
            <a:r>
              <a:rPr lang="en-US" sz="4000" dirty="0">
                <a:solidFill>
                  <a:schemeClr val="bg1"/>
                </a:solidFill>
                <a:latin typeface="ADAM.CG PRO" pitchFamily="50" charset="0"/>
              </a:rPr>
              <a:t>.</a:t>
            </a:r>
            <a:endParaRPr lang="en-US" sz="4000" dirty="0">
              <a:solidFill>
                <a:schemeClr val="bg1"/>
              </a:solidFill>
              <a:latin typeface="ADAM.CG PRO" pitchFamily="50" charset="0"/>
            </a:endParaRPr>
          </a:p>
        </p:txBody>
      </p:sp>
      <p:sp>
        <p:nvSpPr>
          <p:cNvPr id="3" name="Content Placeholder 2"/>
          <p:cNvSpPr>
            <a:spLocks noGrp="1"/>
          </p:cNvSpPr>
          <p:nvPr>
            <p:ph idx="1"/>
          </p:nvPr>
        </p:nvSpPr>
        <p:spPr>
          <a:xfrm>
            <a:off x="838200" y="1884219"/>
            <a:ext cx="10515600" cy="4292744"/>
          </a:xfrm>
        </p:spPr>
        <p:txBody>
          <a:bodyPr>
            <a:normAutofit/>
          </a:bodyPr>
          <a:lstStyle/>
          <a:p>
            <a:r>
              <a:rPr lang="en-US" sz="3600" u="sng" dirty="0">
                <a:solidFill>
                  <a:schemeClr val="bg1"/>
                </a:solidFill>
              </a:rPr>
              <a:t>Who</a:t>
            </a:r>
            <a:r>
              <a:rPr lang="en-US" sz="3600" dirty="0">
                <a:solidFill>
                  <a:schemeClr val="bg1"/>
                </a:solidFill>
              </a:rPr>
              <a:t> is at the </a:t>
            </a:r>
            <a:r>
              <a:rPr lang="en-US" sz="3600" dirty="0" err="1">
                <a:solidFill>
                  <a:schemeClr val="bg1"/>
                </a:solidFill>
              </a:rPr>
              <a:t>JSoC</a:t>
            </a:r>
            <a:r>
              <a:rPr lang="en-US" sz="3600" dirty="0">
                <a:solidFill>
                  <a:schemeClr val="bg1"/>
                </a:solidFill>
              </a:rPr>
              <a:t>? 2 Cor 5:1-19; Rom 14:10</a:t>
            </a:r>
          </a:p>
          <a:p>
            <a:r>
              <a:rPr lang="en-US" sz="3600" u="sng" dirty="0">
                <a:solidFill>
                  <a:schemeClr val="bg1"/>
                </a:solidFill>
              </a:rPr>
              <a:t>What</a:t>
            </a:r>
            <a:r>
              <a:rPr lang="en-US" sz="3600" dirty="0">
                <a:solidFill>
                  <a:schemeClr val="bg1"/>
                </a:solidFill>
              </a:rPr>
              <a:t> is the </a:t>
            </a:r>
            <a:r>
              <a:rPr lang="en-US" sz="3600" dirty="0" err="1">
                <a:solidFill>
                  <a:schemeClr val="bg1"/>
                </a:solidFill>
              </a:rPr>
              <a:t>JSoC</a:t>
            </a:r>
            <a:r>
              <a:rPr lang="en-US" sz="3600" dirty="0">
                <a:solidFill>
                  <a:schemeClr val="bg1"/>
                </a:solidFill>
              </a:rPr>
              <a:t>?</a:t>
            </a:r>
            <a:endParaRPr lang="en-US" sz="3200" dirty="0">
              <a:solidFill>
                <a:schemeClr val="bg1"/>
              </a:solidFill>
            </a:endParaRPr>
          </a:p>
          <a:p>
            <a:r>
              <a:rPr lang="en-US" sz="3600" u="sng" dirty="0">
                <a:solidFill>
                  <a:schemeClr val="bg1"/>
                </a:solidFill>
              </a:rPr>
              <a:t>When</a:t>
            </a:r>
            <a:r>
              <a:rPr lang="en-US" sz="3600" dirty="0">
                <a:solidFill>
                  <a:schemeClr val="bg1"/>
                </a:solidFill>
              </a:rPr>
              <a:t> is the </a:t>
            </a:r>
            <a:r>
              <a:rPr lang="en-US" sz="3600" dirty="0" err="1">
                <a:solidFill>
                  <a:schemeClr val="bg1"/>
                </a:solidFill>
              </a:rPr>
              <a:t>JSoC</a:t>
            </a:r>
            <a:r>
              <a:rPr lang="en-US" sz="3600" dirty="0">
                <a:solidFill>
                  <a:schemeClr val="bg1"/>
                </a:solidFill>
              </a:rPr>
              <a:t>?</a:t>
            </a:r>
          </a:p>
          <a:p>
            <a:pPr lvl="1"/>
            <a:r>
              <a:rPr lang="en-US" sz="3600" u="sng" dirty="0">
                <a:solidFill>
                  <a:schemeClr val="bg1"/>
                </a:solidFill>
              </a:rPr>
              <a:t>After</a:t>
            </a:r>
            <a:r>
              <a:rPr lang="en-US" sz="3600" dirty="0">
                <a:solidFill>
                  <a:schemeClr val="bg1"/>
                </a:solidFill>
              </a:rPr>
              <a:t> the saint’s life on earth.</a:t>
            </a:r>
          </a:p>
          <a:p>
            <a:pPr lvl="1"/>
            <a:r>
              <a:rPr lang="en-US" sz="3600" u="sng" dirty="0">
                <a:solidFill>
                  <a:schemeClr val="bg1"/>
                </a:solidFill>
              </a:rPr>
              <a:t>Before</a:t>
            </a:r>
            <a:r>
              <a:rPr lang="en-US" sz="3600" dirty="0">
                <a:solidFill>
                  <a:schemeClr val="bg1"/>
                </a:solidFill>
              </a:rPr>
              <a:t> the Lord returns to earth with His Bride to reign, we see that she has already been </a:t>
            </a:r>
            <a:r>
              <a:rPr lang="en-US" sz="3600" u="sng" dirty="0">
                <a:solidFill>
                  <a:schemeClr val="bg1"/>
                </a:solidFill>
              </a:rPr>
              <a:t>rewarded</a:t>
            </a:r>
            <a:r>
              <a:rPr lang="en-US" sz="3600" dirty="0">
                <a:solidFill>
                  <a:schemeClr val="bg1"/>
                </a:solidFill>
              </a:rPr>
              <a:t>!  Rev 19.</a:t>
            </a:r>
          </a:p>
        </p:txBody>
      </p:sp>
    </p:spTree>
    <p:extLst>
      <p:ext uri="{BB962C8B-B14F-4D97-AF65-F5344CB8AC3E}">
        <p14:creationId xmlns:p14="http://schemas.microsoft.com/office/powerpoint/2010/main" val="21604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F5EAED1-A467-430D-B4AB-D430DAF4305D}">
  <we:reference id="wa104380050" version="2.0.0.4"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1900</TotalTime>
  <Words>1592</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ADAM.CG PRO</vt:lpstr>
      <vt:lpstr>Arial</vt:lpstr>
      <vt:lpstr>Calibri</vt:lpstr>
      <vt:lpstr>Calibri Light</vt:lpstr>
      <vt:lpstr>Office Theme</vt:lpstr>
      <vt:lpstr>PowerPoint Presentation</vt:lpstr>
      <vt:lpstr>I. A short overview of the JSoC.</vt:lpstr>
      <vt:lpstr>PowerPoint Presentation</vt:lpstr>
      <vt:lpstr>I. A short overview of the JSoC.</vt:lpstr>
      <vt:lpstr>I. A short overview of the JSoC.</vt:lpstr>
      <vt:lpstr>I. A short overview of the JSoC.</vt:lpstr>
      <vt:lpstr>PowerPoint Presentation</vt:lpstr>
      <vt:lpstr>PowerPoint Presentation</vt:lpstr>
      <vt:lpstr>I. A short overview of the JSoC.</vt:lpstr>
      <vt:lpstr>I. A short overview of the JSoC.</vt:lpstr>
      <vt:lpstr>PowerPoint Presentation</vt:lpstr>
      <vt:lpstr>PowerPoint Presentation</vt:lpstr>
      <vt:lpstr>I. A short overview of the JSoC.</vt:lpstr>
      <vt:lpstr>II. A short approach to surety at the JSoc.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dc:creator>
  <cp:lastModifiedBy>Sam M.</cp:lastModifiedBy>
  <cp:revision>6</cp:revision>
  <dcterms:created xsi:type="dcterms:W3CDTF">2017-02-08T14:36:37Z</dcterms:created>
  <dcterms:modified xsi:type="dcterms:W3CDTF">2017-03-08T00:27:02Z</dcterms:modified>
</cp:coreProperties>
</file>